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0"/>
  </p:notesMasterIdLst>
  <p:sldIdLst>
    <p:sldId id="256" r:id="rId2"/>
    <p:sldId id="261" r:id="rId3"/>
    <p:sldId id="262" r:id="rId4"/>
    <p:sldId id="260" r:id="rId5"/>
    <p:sldId id="259" r:id="rId6"/>
    <p:sldId id="258" r:id="rId7"/>
    <p:sldId id="263" r:id="rId8"/>
    <p:sldId id="264" r:id="rId9"/>
    <p:sldId id="269" r:id="rId10"/>
    <p:sldId id="270" r:id="rId11"/>
    <p:sldId id="271" r:id="rId12"/>
    <p:sldId id="272" r:id="rId13"/>
    <p:sldId id="273" r:id="rId14"/>
    <p:sldId id="266" r:id="rId15"/>
    <p:sldId id="267" r:id="rId16"/>
    <p:sldId id="265" r:id="rId17"/>
    <p:sldId id="257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69152"/>
  </p:normalViewPr>
  <p:slideViewPr>
    <p:cSldViewPr snapToGrid="0" snapToObjects="1">
      <p:cViewPr varScale="1">
        <p:scale>
          <a:sx n="80" d="100"/>
          <a:sy n="80" d="100"/>
        </p:scale>
        <p:origin x="126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2480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815F8-8F60-5B48-A750-DDC53E0375DC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3A659-FC1F-F740-ACBA-9FE1102A4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77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44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a broader timespan of events</a:t>
            </a: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52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critical piece of technology in a SOC is a security intelligence </a:t>
            </a:r>
          </a:p>
          <a:p>
            <a:r>
              <a:rPr lang="en-GB" dirty="0"/>
              <a:t>This platform must be able to index all relevant machine data and log files from security and </a:t>
            </a:r>
            <a:r>
              <a:rPr lang="en-GB" dirty="0" err="1"/>
              <a:t>nonsecurity</a:t>
            </a:r>
            <a:r>
              <a:rPr lang="en-GB" dirty="0"/>
              <a:t> sources in real time. The platform must also be able to take the data and enrich it with external data, such as data from Active Directory, asset databases, third-party threat feeds and more. This external enrichment adds crucial context that can be used in real-time correlation rules to protect the most critical assets and users, as well as to paint a more complete picture in an incident investigation. </a:t>
            </a:r>
          </a:p>
          <a:p>
            <a:r>
              <a:rPr lang="en-GB" dirty="0"/>
              <a:t>The resulting indexed data and external lookups can then be leveraged to meet key SOC needs, including real-time correlation rules and alerting, incident investigations, custom dashboards and reports, and advanced analytics including anomaly and outlier detection.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04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a number of data sources that security intelligence platforms need to index and leverage</a:t>
            </a:r>
          </a:p>
          <a:p>
            <a:endParaRPr lang="en-GB" dirty="0"/>
          </a:p>
          <a:p>
            <a:r>
              <a:rPr lang="en-GB" dirty="0"/>
              <a:t>typically the data needed will come from four major categories: threat intelligence, network, endpoint and authentication.</a:t>
            </a:r>
          </a:p>
          <a:p>
            <a:endParaRPr lang="en-GB" dirty="0"/>
          </a:p>
          <a:p>
            <a:r>
              <a:rPr lang="en-GB" dirty="0"/>
              <a:t>helping to connect the dots and track a threat all the way from entry to exfiltration.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70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18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6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Splunk is a general-purpose search, analysis and reporting engine for time-series text data, typically machine data.</a:t>
            </a:r>
          </a:p>
          <a:p>
            <a:endParaRPr lang="en-GB" dirty="0"/>
          </a:p>
          <a:p>
            <a:r>
              <a:rPr lang="en-GB" dirty="0"/>
              <a:t>MapReduce: Google’s data processing system is called </a:t>
            </a:r>
            <a:r>
              <a:rPr lang="en-GB" dirty="0" err="1"/>
              <a:t>Sawzall</a:t>
            </a:r>
            <a:r>
              <a:rPr lang="en-GB" dirty="0"/>
              <a:t> and Yahoo’s is called Pig.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5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07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Splunk software makes SOC personnel and processes more effective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15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• Splunk software can be used to build and operate security operations </a:t>
            </a:r>
            <a:r>
              <a:rPr lang="en-GB" dirty="0" err="1"/>
              <a:t>centers</a:t>
            </a:r>
            <a:r>
              <a:rPr lang="en-GB" dirty="0"/>
              <a:t> (SOC) of any size (large, med, small)</a:t>
            </a:r>
          </a:p>
          <a:p>
            <a:endParaRPr lang="en-GB" dirty="0"/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09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Out-of-the-box support for SIEM and security use cases </a:t>
            </a:r>
          </a:p>
          <a:p>
            <a:endParaRPr lang="en-GB" dirty="0"/>
          </a:p>
          <a:p>
            <a:r>
              <a:rPr lang="en-GB" dirty="0"/>
              <a:t>• Detect known and unknown threats, investigate threats, determine compliance and use advanced security analytics for detailed insight</a:t>
            </a:r>
          </a:p>
          <a:p>
            <a:endParaRPr lang="en-GB" dirty="0"/>
          </a:p>
          <a:p>
            <a:r>
              <a:rPr lang="en-GB" dirty="0"/>
              <a:t>Proven integrated, big data-based security intelligence 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63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93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38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83A659-FC1F-F740-ACBA-9FE1102A4E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9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088BB75-0997-0342-B3B0-49301671D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D5E26-F54A-A94C-93E4-D80722B60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7236"/>
            <a:ext cx="9129713" cy="5343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19D85E-1A54-484B-A88D-BD6F1047DA73}"/>
              </a:ext>
            </a:extLst>
          </p:cNvPr>
          <p:cNvSpPr txBox="1"/>
          <p:nvPr/>
        </p:nvSpPr>
        <p:spPr>
          <a:xfrm>
            <a:off x="9236448" y="2730594"/>
            <a:ext cx="2847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Incident Analysis</a:t>
            </a:r>
            <a:br>
              <a:rPr lang="en-US" sz="4800" b="1" dirty="0"/>
            </a:br>
            <a:r>
              <a:rPr lang="en-US" sz="4800" b="1" dirty="0"/>
              <a:t>  	 </a:t>
            </a:r>
            <a:r>
              <a:rPr lang="en-GB" dirty="0"/>
              <a:t>Rapid investigation</a:t>
            </a:r>
            <a:endParaRPr lang="en-US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5652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47B883-E443-924F-88FE-A7FD2181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0797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8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65E28-E221-B14C-A1FE-D63D2A0E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63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F1C676-37CA-B941-BB7D-FFCEFB65D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44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A945D-1899-9945-90ED-C2DB94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0" y="0"/>
            <a:ext cx="12122500" cy="4831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4EEE22-853A-E04B-ABC1-DD823C2E4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263" y="3592100"/>
            <a:ext cx="6400800" cy="2921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03C87B-2606-A34A-AA02-23A897FE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61" y="3736808"/>
            <a:ext cx="397510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66EB7-46B9-BB45-AA2C-BF40DA262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0" y="3736808"/>
            <a:ext cx="4983763" cy="312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86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08DC-E595-8E49-BE5F-801152F8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552091" cy="46011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-Security intelligence </a:t>
            </a:r>
            <a:br>
              <a:rPr lang="en-GB" sz="2800" dirty="0"/>
            </a:br>
            <a:r>
              <a:rPr lang="en-GB" sz="2800" dirty="0"/>
              <a:t>-security and non-security sources in real time</a:t>
            </a:r>
            <a:br>
              <a:rPr lang="en-GB" sz="2800" dirty="0"/>
            </a:br>
            <a:r>
              <a:rPr lang="en-GB" sz="2800" dirty="0"/>
              <a:t>-enrich it with external data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C46762-4F18-734F-A9AD-7B652682C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6479" y="0"/>
            <a:ext cx="8795521" cy="61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AE82-827C-4E47-95A7-ED8D062A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B645DE-A4E3-4A47-B4AE-CB9D5F647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99338" y="719528"/>
            <a:ext cx="8692662" cy="538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7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CE36-109B-6144-A278-755AF5D59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4108"/>
            <a:ext cx="3604846" cy="5308092"/>
          </a:xfrm>
        </p:spPr>
        <p:txBody>
          <a:bodyPr anchor="t">
            <a:normAutofit fontScale="90000"/>
          </a:bodyPr>
          <a:lstStyle/>
          <a:p>
            <a:r>
              <a:rPr lang="en-GB" sz="4000" b="1" dirty="0"/>
              <a:t>Input Types </a:t>
            </a:r>
            <a:br>
              <a:rPr lang="en-GB" sz="3100" b="1" dirty="0"/>
            </a:br>
            <a:r>
              <a:rPr lang="en-GB" sz="2800" b="1" dirty="0">
                <a:latin typeface="Century Gothic" panose="020B0502020202020204" pitchFamily="34" charset="0"/>
              </a:rPr>
              <a:t>Files and directories </a:t>
            </a:r>
            <a:br>
              <a:rPr lang="en-GB" sz="2800" b="1" dirty="0">
                <a:latin typeface="Century Gothic" panose="020B0502020202020204" pitchFamily="34" charset="0"/>
              </a:rPr>
            </a:br>
            <a:r>
              <a:rPr lang="en-GB" sz="2800" b="1" dirty="0">
                <a:latin typeface="Century Gothic" panose="020B0502020202020204" pitchFamily="34" charset="0"/>
              </a:rPr>
              <a:t>Network data </a:t>
            </a:r>
            <a:br>
              <a:rPr lang="en-GB" sz="2800" dirty="0">
                <a:latin typeface="Century Gothic" panose="020B0502020202020204" pitchFamily="34" charset="0"/>
              </a:rPr>
            </a:br>
            <a:r>
              <a:rPr lang="en-GB" sz="2800" b="1" dirty="0">
                <a:latin typeface="Century Gothic" panose="020B0502020202020204" pitchFamily="34" charset="0"/>
              </a:rPr>
              <a:t>Script output </a:t>
            </a:r>
            <a:br>
              <a:rPr lang="en-GB" sz="2800" dirty="0">
                <a:latin typeface="Century Gothic" panose="020B0502020202020204" pitchFamily="34" charset="0"/>
              </a:rPr>
            </a:br>
            <a:r>
              <a:rPr lang="en-GB" sz="2800" b="1" dirty="0">
                <a:latin typeface="Century Gothic" panose="020B0502020202020204" pitchFamily="34" charset="0"/>
              </a:rPr>
              <a:t>Windows logs </a:t>
            </a:r>
            <a:br>
              <a:rPr lang="en-GB" dirty="0"/>
            </a:br>
            <a:br>
              <a:rPr lang="en-GB" dirty="0"/>
            </a:br>
            <a:r>
              <a:rPr lang="en-GB" sz="3100" b="1" dirty="0">
                <a:latin typeface="Century Gothic" panose="020B0502020202020204" pitchFamily="34" charset="0"/>
              </a:rPr>
              <a:t>Add data inputs with</a:t>
            </a:r>
            <a:br>
              <a:rPr lang="en-GB" dirty="0"/>
            </a:br>
            <a:r>
              <a:rPr lang="en-GB" dirty="0"/>
              <a:t>-</a:t>
            </a:r>
            <a:r>
              <a:rPr lang="en-GB" sz="3100" dirty="0"/>
              <a:t>Apps and add-ons from Splunk Base</a:t>
            </a:r>
            <a:br>
              <a:rPr lang="en-GB" sz="3100" dirty="0"/>
            </a:br>
            <a:r>
              <a:rPr lang="en-GB" sz="3100" dirty="0"/>
              <a:t>– Splunk Web</a:t>
            </a:r>
            <a:br>
              <a:rPr lang="en-GB" sz="3100" dirty="0"/>
            </a:br>
            <a:r>
              <a:rPr lang="en-GB" sz="3100" dirty="0"/>
              <a:t>– CLI</a:t>
            </a:r>
            <a:br>
              <a:rPr lang="en-GB" sz="3100" dirty="0"/>
            </a:br>
            <a:r>
              <a:rPr lang="en-GB" sz="3100" dirty="0"/>
              <a:t>– Directly editing </a:t>
            </a:r>
            <a:r>
              <a:rPr lang="en-GB" sz="3100" dirty="0" err="1"/>
              <a:t>inputs.conf</a:t>
            </a:r>
            <a:r>
              <a:rPr lang="en-GB" sz="3100" dirty="0"/>
              <a:t> </a:t>
            </a:r>
            <a:br>
              <a:rPr lang="en-GB" dirty="0"/>
            </a:br>
            <a:br>
              <a:rPr lang="en-GB" dirty="0"/>
            </a:b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E15517-A264-6543-A3D3-3BDAB7DBA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538" y="2388320"/>
            <a:ext cx="8173806" cy="3783880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4F5A86-2FC6-7843-A61B-2C932BE41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2532184"/>
            <a:ext cx="7315200" cy="3452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350EA5-FA43-284E-827C-02F3CA25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846" y="193431"/>
            <a:ext cx="7267943" cy="21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3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47FF-A1B6-E44F-BB5E-4A3D3977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Free Download </a:t>
            </a:r>
            <a:br>
              <a:rPr lang="en-GB" sz="2400" dirty="0"/>
            </a:br>
            <a:r>
              <a:rPr lang="en-GB" sz="2400" b="1" dirty="0">
                <a:solidFill>
                  <a:srgbClr val="FF0000"/>
                </a:solidFill>
              </a:rPr>
              <a:t>60</a:t>
            </a:r>
            <a:r>
              <a:rPr lang="en-GB" sz="2400" dirty="0"/>
              <a:t> days and you can index up to </a:t>
            </a:r>
            <a:r>
              <a:rPr lang="en-GB" sz="2400" b="1" dirty="0">
                <a:solidFill>
                  <a:srgbClr val="FF0000"/>
                </a:solidFill>
              </a:rPr>
              <a:t>500 megabytes</a:t>
            </a:r>
            <a:r>
              <a:rPr lang="en-GB" sz="2400" dirty="0"/>
              <a:t> of data per day.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097" name="Picture 1" descr="1. Free* download &#10;soüans &#10;x &#10;2. Eat your Machine Data &#10;splunk &#10;Datacenter &#10;3. Start Splunking &#10;*free up to 500Mb/day ">
            <a:extLst>
              <a:ext uri="{FF2B5EF4-FFF2-40B4-BE49-F238E27FC236}">
                <a16:creationId xmlns:a16="http://schemas.microsoft.com/office/drawing/2014/main" id="{75C461BB-2942-0740-83C8-A84DAD1B2A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8738" y="1700864"/>
            <a:ext cx="7315200" cy="34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Windows &#10;64-bit &#10;Linux &#10;Mac os &#10;2.6+ kernel Linux distributions &#10;.deb &#10;.tgz &#10;.rpm &#10;230.53 MB &#10;232.03 MB &#10;231.25 MB &#10;Download Now &#10;Download Now &#10;Download Now &#10;Release Notes I System Requirements I Older Releases I All Other Downloads ">
            <a:extLst>
              <a:ext uri="{FF2B5EF4-FFF2-40B4-BE49-F238E27FC236}">
                <a16:creationId xmlns:a16="http://schemas.microsoft.com/office/drawing/2014/main" id="{47E944FD-DBF1-5041-95B4-3AF9D9B1C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701" y="3976035"/>
            <a:ext cx="8134233" cy="186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351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D7F8-B73F-4646-BB66-29CDD323C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PLEASE SHARE YOUR </a:t>
            </a:r>
            <a:r>
              <a:rPr lang="en-US" dirty="0"/>
              <a:t>THOUGHTS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7EAF65-13E2-1046-B630-BF5D24741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8114" y="712922"/>
            <a:ext cx="8555065" cy="538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47FF-A1B6-E44F-BB5E-4A3D3977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head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Indexer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Forwarder’s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FB4FA8-21D9-EC41-A3DF-075D3091B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29A80C-7999-3E4F-AD66-81E2EF0C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11209"/>
            <a:ext cx="7984067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82FBD-1102-0147-B934-24228E5B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 descr="Any Data &#10;Any format and amount of &#10;data &#10;Any source &#10;Full access to 100% of data &#10;for months/years &#10;Cradle-to-grave data &#10;management &#10;Completely Flexible &#10;Supports analysis, reporting, &#10;monitoring across IT silos &#10;Flexible dashboards present any &#10;view for any user &#10;Adapts to change—schema-on- &#10;the-fly design supports new or &#10;unexpected data &#10;Immediate Results &#10;Free download, installs in &#10;minutes &#10;Can get started small and grow &#10;over time—from laptop to &#10;datacenters &#10;• Initial benefits realized in hours &#10;or days ">
            <a:extLst>
              <a:ext uri="{FF2B5EF4-FFF2-40B4-BE49-F238E27FC236}">
                <a16:creationId xmlns:a16="http://schemas.microsoft.com/office/drawing/2014/main" id="{3285ADCA-0449-D242-9184-6BA47B74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9" y="1368920"/>
            <a:ext cx="11599112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0C4D99-41CD-9843-9375-7720B926E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0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47FF-A1B6-E44F-BB5E-4A3D3977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48540-3B98-5741-8C67-69D6DFB98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1" descr="Splunk Collects and Indexes Any Machine Data &#10;Customer &#10;Facing Data &#10;Click-stream data &#10;&quot; Shopping cart data &#10;Online transaction &#10;data &#10;Windows &#10;Registry &#10;Event logs &#10;File system &#10;sysinternals &#10;splunk &#10;Logfiles ConfigsMessages Traps &#10;Metrics Scripts Changes Tickets &#10;Linux/Unix &#10;Configurations &#10;&quot; syslog &#10;File system &#10;ps, iostat, top &#10;Alerts &#10;Virtualization &#10;&amp; Cloud &#10;Hypervisor &#10;Guest OS, Apps &#10;Cloud &#10;Applications &#10;o Web logs &#10;o Log4J, JMS, JMX &#10;.NET events &#10;Code and scripts &#10;Databases &#10;Configurations &#10;o Audit/query &#10;logs &#10;o Tables &#10;Schemas &#10;Outside the &#10;Datacenter &#10;Manufacturing, &#10;logistics... &#10;CDRs &amp; IPDRs &#10;Power consumption &#10;RFID data &#10;GPS data &#10;Networking &#10;Configurations &#10;syslog &#10;SNMP &#10;netflow ">
            <a:extLst>
              <a:ext uri="{FF2B5EF4-FFF2-40B4-BE49-F238E27FC236}">
                <a16:creationId xmlns:a16="http://schemas.microsoft.com/office/drawing/2014/main" id="{D12DBB01-EBFA-8E4C-BEE9-A01377E49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58" y="405124"/>
            <a:ext cx="10640588" cy="603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096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5D16-2ECE-8444-A9CA-E4D60CF6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-Its in Leader from 4Years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-get </a:t>
            </a:r>
            <a:r>
              <a:rPr lang="en-GB" b="1" dirty="0">
                <a:solidFill>
                  <a:schemeClr val="tx1"/>
                </a:solidFill>
              </a:rPr>
              <a:t>219,572</a:t>
            </a:r>
            <a:r>
              <a:rPr lang="en-US" dirty="0"/>
              <a:t> in 12.32sec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F614B-26DE-A640-A5F9-9268975458C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394128" y="488774"/>
            <a:ext cx="7858823" cy="41452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D45BFA-AFC6-544A-B663-C77BA70C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24" y="5033331"/>
            <a:ext cx="7821478" cy="138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2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47FF-A1B6-E44F-BB5E-4A3D3977C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B28C9-B342-AC4B-9A87-37A71D2B9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848" y="757238"/>
            <a:ext cx="7951377" cy="187166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32995B-DC05-DD47-91CD-4F73C4ED2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App: Heavy (configurations and Dashboards)</a:t>
            </a:r>
          </a:p>
          <a:p>
            <a:r>
              <a:rPr lang="en-US" dirty="0"/>
              <a:t>Add-Ons: Light weight (Only configurations)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71B088-1FB3-2542-906B-02D206F2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61" y="757238"/>
            <a:ext cx="3348261" cy="5844667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CF53BA94-4488-4048-81DE-5230247E03A9}"/>
              </a:ext>
            </a:extLst>
          </p:cNvPr>
          <p:cNvSpPr/>
          <p:nvPr/>
        </p:nvSpPr>
        <p:spPr>
          <a:xfrm>
            <a:off x="806179" y="4086225"/>
            <a:ext cx="1014412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BE555118-FA2F-FF41-B1FF-1A58C72323B6}"/>
              </a:ext>
            </a:extLst>
          </p:cNvPr>
          <p:cNvSpPr/>
          <p:nvPr/>
        </p:nvSpPr>
        <p:spPr>
          <a:xfrm>
            <a:off x="8916717" y="966787"/>
            <a:ext cx="2789508" cy="914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EDBAC2-E5D3-0A43-AB9E-5EA451254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268" y="4378325"/>
            <a:ext cx="47625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2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1B2E-A8CC-0743-B6F0-82C41763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sz="2000" b="1" dirty="0">
                <a:latin typeface="Century Gothic" panose="020B0502020202020204" pitchFamily="34" charset="0"/>
              </a:rPr>
              <a:t>Splunk Enterprise Security Posture</a:t>
            </a:r>
            <a:br>
              <a:rPr lang="en-GB" sz="2000" b="1" dirty="0">
                <a:latin typeface="Century Gothic" panose="020B0502020202020204" pitchFamily="34" charset="0"/>
              </a:rPr>
            </a:br>
            <a:br>
              <a:rPr lang="en-GB" sz="2000" b="1" dirty="0">
                <a:latin typeface="Century Gothic" panose="020B0502020202020204" pitchFamily="34" charset="0"/>
              </a:rPr>
            </a:br>
            <a:r>
              <a:rPr lang="en-GB" sz="2000" b="1" dirty="0">
                <a:latin typeface="Century Gothic" panose="020B0502020202020204" pitchFamily="34" charset="0"/>
              </a:rPr>
              <a:t>- Malware Analysis</a:t>
            </a:r>
            <a:br>
              <a:rPr lang="en-US" b="1" dirty="0">
                <a:latin typeface="Century Gothic" panose="020B0502020202020204" pitchFamily="34" charset="0"/>
              </a:rPr>
            </a:br>
            <a:br>
              <a:rPr lang="en-GB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F854C3-658E-F24B-8448-B1EB5624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33" y="0"/>
            <a:ext cx="84836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FBDDF-4C4C-1A45-9E8F-39BBF1153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err="1"/>
              <a:t>ES:Iincident</a:t>
            </a:r>
            <a:r>
              <a:rPr lang="en-US" dirty="0"/>
              <a:t> Review</a:t>
            </a:r>
            <a:br>
              <a:rPr lang="en-US" dirty="0"/>
            </a:br>
            <a:r>
              <a:rPr lang="en-GB" b="1" dirty="0">
                <a:latin typeface="Century Gothic" panose="020B0502020202020204" pitchFamily="34" charset="0"/>
              </a:rPr>
              <a:t>- Malware Analysis</a:t>
            </a:r>
            <a:br>
              <a:rPr lang="en-US" b="1" dirty="0">
                <a:latin typeface="Century Gothic" panose="020B0502020202020204" pitchFamily="34" charset="0"/>
              </a:rPr>
            </a:br>
            <a:endParaRPr lang="en-US" dirty="0"/>
          </a:p>
        </p:txBody>
      </p:sp>
      <p:pic>
        <p:nvPicPr>
          <p:cNvPr id="7169" name="Picture 1" descr="sphank &#10;.App: Enterprise Security v &#10;Security Posture Incident Review Investigators v &#10;Incident Review &#10;Advanced Threat v &#10;Name &#10;Security Domains v &#10;Audit v &#10;Administrator v &#10;Search v &#10;Messages v &#10;Configure v &#10;Settings v &#10;Urgency &#10;CRITICAL &#10;HIGH &#10;LOW &#10;INFO &#10;555 &#10;Status &#10;x All &#10;x All &#10;Security Domain &#10;x All &#10;Tag &#10;Host With A Recurring Malware Infectic &#10;Search &#10;Time &#10;Date time range &#10;Submit &#10;Title &#10;895 events (7/14/1 5 200:OO.OOO PM to 7/1 5/1 5 227:21.00 &#10;Format Timeline v &#10;900 &#10;500 &#10;—Zoom Out + Zoom to Selection &#10;6:00 PM &#10;Tue Jul 14 &#10;2015 &#10;Edit all selected I Edit all 895 matching events &#10;Time &#10;7/15/15 PM &#10;7/15/15 11 .OOOAM &#10;7/15/15 AM &#10;7/15/15 AM &#10;7/15/15513:53.000AM &#10;7/15/15 AM &#10;7/15/15 AM &#10;7/15/15513:53.000AM &#10;7/15/15 AM &#10;7/15/15 AM &#10;7/15/15513:53.000AM &#10;prev &#10;Security Domain &#10;Endpoint &#10;Endpoint &#10;Endpoint &#10;Endpoint &#10;Endpoint &#10;Endpoint &#10;Endpoint &#10;Endpoint &#10;Endpoint &#10;Endpoint &#10;Endpoint &#10;Host With A Recurring Malware Infection (SecurityRisk.eGatherer on PROCvPOS001) &#10;Host With A Recurring Malware Infection (W32.Virut.CF On HOST-006) &#10;Host With A Recurring Malware Infection (TROJ_FAKEAV.SMZW On Pluto) &#10;Host With A Recurring Malware Infection (unknown On ops-sys-006) &#10;Host With A Recurring Malware Infection (W32.SillyDC On ops-sys-006) &#10;Host With A Recurring Malware Infection (Trojan.Vundo On ops-sys-006) &#10;Host With A Recurring Malware Infection (Spyware. CometCursor On &#10;Host With A Recurring Malware Infection (SecurityRisk.eGatherer On ops-sys-006) &#10;Host With A Recurring Malware Infection (Mal/Packer On ops-sys-006) &#10;Host With A Recurring Malware Infection (Mal/EncPk-C On ops-sys-006) &#10;Host With A Recurring Malware Infection (LeakTest On ops-sys-006) &#10;12:00 AM &#10;wed Jul 15 &#10;2 &#10;UH &#10;UH ">
            <a:extLst>
              <a:ext uri="{FF2B5EF4-FFF2-40B4-BE49-F238E27FC236}">
                <a16:creationId xmlns:a16="http://schemas.microsoft.com/office/drawing/2014/main" id="{E7CA6C9D-F10E-2F4D-99BD-6DF3E5A057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169" y="158262"/>
            <a:ext cx="8335108" cy="64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714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85C4CD-05E3-D74B-862B-F0E31B7E35F9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5919537" y="528638"/>
            <a:ext cx="6272463" cy="56149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826FDD-9131-7D44-963D-D823E64B9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992"/>
            <a:ext cx="7074568" cy="67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6054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2564</TotalTime>
  <Words>369</Words>
  <Application>Microsoft Macintosh PowerPoint</Application>
  <PresentationFormat>Widescreen</PresentationFormat>
  <Paragraphs>47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Century Gothic</vt:lpstr>
      <vt:lpstr>Corbel</vt:lpstr>
      <vt:lpstr>Wingdings 2</vt:lpstr>
      <vt:lpstr>Frame</vt:lpstr>
      <vt:lpstr>PowerPoint Presentation</vt:lpstr>
      <vt:lpstr>Search head  Indexer  Forwarder’s</vt:lpstr>
      <vt:lpstr>PowerPoint Presentation</vt:lpstr>
      <vt:lpstr>PowerPoint Presentation</vt:lpstr>
      <vt:lpstr>-Its in Leader from 4Years  -get 219,572 in 12.32sec</vt:lpstr>
      <vt:lpstr>PowerPoint Presentation</vt:lpstr>
      <vt:lpstr>Splunk Enterprise Security Posture  - Malware Analysis  </vt:lpstr>
      <vt:lpstr>ES:Iincident Review - Malware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-Security intelligence  -security and non-security sources in real time -enrich it with external data</vt:lpstr>
      <vt:lpstr>PowerPoint Presentation</vt:lpstr>
      <vt:lpstr>Input Types  Files and directories  Network data  Script output  Windows logs   Add data inputs with -Apps and add-ons from Splunk Base – Splunk Web – CLI – Directly editing inputs.conf   </vt:lpstr>
      <vt:lpstr>Free Download  60 days and you can index up to 500 megabytes of data per day.  </vt:lpstr>
      <vt:lpstr>PLEASE SHARE YOUR THOUGHTS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Santosh Neelam</dc:creator>
  <cp:lastModifiedBy>Santosh Neelam</cp:lastModifiedBy>
  <cp:revision>25</cp:revision>
  <dcterms:created xsi:type="dcterms:W3CDTF">2018-02-21T08:27:29Z</dcterms:created>
  <dcterms:modified xsi:type="dcterms:W3CDTF">2018-02-23T15:24:03Z</dcterms:modified>
</cp:coreProperties>
</file>